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511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21_1#db35f5e9b?htil=2&amp;vcp=1&amp;vop=1&amp;pid=e110b808c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6897" y="2156256"/>
            <a:ext cx="2377440" cy="289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1_2#db35f5e9b?htil=2&amp;vcp=1&amp;vop=1&amp;pid=e110b808c&amp;color=36,64,97&amp;vtp=1&amp;bt=1&amp;bbb=1&amp;hb=1"/>
              <p:cNvSpPr/>
              <p:nvPr/>
            </p:nvSpPr>
            <p:spPr>
              <a:xfrm>
                <a:off x="539496" y="2019096"/>
                <a:ext cx="8595360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[广东东莞2024高二月考]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如图，在四面体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是棱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的中点.设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21_2#db35f5e9b?htil=2&amp;vcp=1&amp;vop=1&amp;pid=e110b808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19096"/>
                <a:ext cx="8595360" cy="871347"/>
              </a:xfrm>
              <a:prstGeom prst="rect">
                <a:avLst/>
              </a:prstGeom>
              <a:blipFill>
                <a:blip r:embed="rId4"/>
                <a:stretch>
                  <a:fillRect l="-1702" r="-284" b="-160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22_1#4b9b5cb1d?htil=2&amp;vcp=1&amp;vop=1&amp;pid=db35f5e9b&amp;color=36,64,97&amp;vtp=1&amp;bbb=1"/>
              <p:cNvSpPr/>
              <p:nvPr/>
            </p:nvSpPr>
            <p:spPr>
              <a:xfrm>
                <a:off x="539496" y="2943465"/>
                <a:ext cx="85953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（1）用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22_1#4b9b5cb1d?htil=2&amp;vcp=1&amp;vop=1&amp;pid=db35f5e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3465"/>
                <a:ext cx="8595360" cy="401447"/>
              </a:xfrm>
              <a:prstGeom prst="rect">
                <a:avLst/>
              </a:prstGeom>
              <a:blipFill>
                <a:blip r:embed="rId5"/>
                <a:stretch>
                  <a:fillRect l="-1702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AN.23_1#4b9b5cb1d?htil=3&amp;vcp=1&amp;vop=1&amp;pid=db35f5e9b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45410" y="2147112"/>
            <a:ext cx="2368296" cy="284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3_2#4b9b5cb1d?htil=3&amp;vcp=1&amp;vop=1&amp;pid=db35f5e9b&amp;color=36,64,97&amp;vtp=1&amp;bt=1&amp;bbb=1"/>
              <p:cNvSpPr/>
              <p:nvPr/>
            </p:nvSpPr>
            <p:spPr>
              <a:xfrm>
                <a:off x="539496" y="2083104"/>
                <a:ext cx="860450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【解】如图，连接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𝑂𝑀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3_2#4b9b5cb1d?htil=3&amp;vcp=1&amp;vop=1&amp;pid=db35f5e9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3104"/>
                <a:ext cx="8604504" cy="838200"/>
              </a:xfrm>
              <a:prstGeom prst="rect">
                <a:avLst/>
              </a:prstGeom>
              <a:blipFill>
                <a:blip r:embed="rId4"/>
                <a:stretch>
                  <a:fillRect l="-1701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3_3#4b9b5cb1d?htil=3&amp;vcp=1&amp;vop=1&amp;pid=db35f5e9b&amp;color=36,64,97&amp;vtp=1&amp;bbb=1"/>
              <p:cNvSpPr/>
              <p:nvPr/>
            </p:nvSpPr>
            <p:spPr>
              <a:xfrm>
                <a:off x="539496" y="2926130"/>
                <a:ext cx="8604504" cy="16943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23_3#4b9b5cb1d?htil=3&amp;vcp=1&amp;vop=1&amp;pid=db35f5e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6130"/>
                <a:ext cx="8604504" cy="1694371"/>
              </a:xfrm>
              <a:prstGeom prst="rect">
                <a:avLst/>
              </a:prstGeom>
              <a:blipFill>
                <a:blip r:embed="rId5"/>
                <a:stretch>
                  <a:fillRect l="-1701" b="-50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4_1#5713c3b2a?vcp=1&amp;vop=1&amp;pid=db35f5e9b&amp;color=36,64,97&amp;vtp=1&amp;bt=1&amp;bbb=1"/>
              <p:cNvSpPr/>
              <p:nvPr/>
            </p:nvSpPr>
            <p:spPr>
              <a:xfrm>
                <a:off x="539496" y="2467120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（2）已知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⟩=⟨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𝑂𝑃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4_1#5713c3b2a?vcp=1&amp;vop=1&amp;pid=db35f5e9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7120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5_1#5713c3b2a?vcp=1&amp;vop=1&amp;pid=db35f5e9b&amp;color=36,64,97&amp;vtp=1&amp;bbb=1"/>
              <p:cNvSpPr/>
              <p:nvPr/>
            </p:nvSpPr>
            <p:spPr>
              <a:xfrm>
                <a:off x="539496" y="2997218"/>
                <a:ext cx="11109960" cy="152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𝑂𝑃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𝒄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𝒄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⟩=⟨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𝑂𝑃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𝑂𝑃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5_1#5713c3b2a?vcp=1&amp;vop=1&amp;pid=db35f5e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97218"/>
                <a:ext cx="11109960" cy="1524000"/>
              </a:xfrm>
              <a:prstGeom prst="rect">
                <a:avLst/>
              </a:prstGeom>
              <a:blipFill>
                <a:blip r:embed="rId4"/>
                <a:stretch>
                  <a:fillRect l="-1317" b="-48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48b1a675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48b1a675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48b1a675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3e6bbdcd.fixed?vcp=1&amp;pid=48b1a675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c3e6bbdcd.fixed?vcp=1&amp;pid=48b1a675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endParaRPr lang="en-US" altLang="zh-CN" sz="5400" dirty="0"/>
          </a:p>
        </p:txBody>
      </p:sp>
      <p:sp>
        <p:nvSpPr>
          <p:cNvPr id="4" name="C_2_BD#c3e6bbdcd.fixed?vcp=1&amp;pid=48b1a675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空间向量的坐标表示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c034d7ff1.fixed?vcp=1&amp;pid=c3e6bbdcd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c034d7ff1.fixed?vcp=1&amp;pid=c3e6bbdcd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6.2.1</a:t>
            </a:r>
            <a:endParaRPr lang="en-US" altLang="zh-CN" sz="5400" dirty="0"/>
          </a:p>
        </p:txBody>
      </p:sp>
      <p:sp>
        <p:nvSpPr>
          <p:cNvPr id="4" name="C_3_BD#c034d7ff1.fixed?vcp=1&amp;pid=c3e6bbdcd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空间向量基本定理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7c62f653?vcp=1&amp;pid=c034d7ff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cdb719f04?vaa=1&amp;vcp=1&amp;vop=1&amp;pid=f7c62f653&amp;color=36,64,97&amp;vtp=1&amp;bbb=1"/>
              <p:cNvSpPr/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若{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}构成空间的一个基底，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则下列向量共面的是(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cdb719f04?vaa=1&amp;vcp=1&amp;vop=1&amp;pid=f7c62f6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cdb719f04.bracket?vaa=1&amp;vcp=1&amp;vop=1&amp;pid=f7c62f653&amp;color=36,64,97&amp;vpa=1&amp;vtp=1"/>
          <p:cNvSpPr/>
          <p:nvPr/>
        </p:nvSpPr>
        <p:spPr>
          <a:xfrm>
            <a:off x="7202234" y="128697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cdb719f04.choices?vaa=1&amp;vcp=1&amp;vop=1&amp;pid=f7c62f653&amp;color=36,64,97&amp;vtp=1&amp;bbb=1"/>
              <p:cNvSpPr/>
              <p:nvPr/>
            </p:nvSpPr>
            <p:spPr>
              <a:xfrm>
                <a:off x="539496" y="1608859"/>
                <a:ext cx="11109960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562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_2#cdb719f04.choices?vaa=1&amp;vcp=1&amp;vop=1&amp;pid=f7c62f6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8859"/>
                <a:ext cx="11109960" cy="356235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cdb719f04?vaa=1&amp;vcp=1&amp;vop=1&amp;pid=f7c62f653&amp;color=36,64,97&amp;vtp=1&amp;bbb=1&amp;hb=1"/>
              <p:cNvSpPr/>
              <p:nvPr/>
            </p:nvSpPr>
            <p:spPr>
              <a:xfrm>
                <a:off x="539496" y="1969476"/>
                <a:ext cx="11109960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对于选项A，假设存在实数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无解，即向量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zh-CN" altLang="en-US" b="0" i="0" kern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B，假设存在实数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无解，即向量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C，假设存在实数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无解，即向量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D，假设存在实数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是共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面向量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cdb719f04?vaa=1&amp;vcp=1&amp;vop=1&amp;pid=f7c62f65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9476"/>
                <a:ext cx="11109960" cy="2868740"/>
              </a:xfrm>
              <a:prstGeom prst="rect">
                <a:avLst/>
              </a:prstGeom>
              <a:blipFill>
                <a:blip r:embed="rId5"/>
                <a:stretch>
                  <a:fillRect l="-1317" r="-3183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f4a9689bb?vaa=1&amp;vcp=1&amp;vop=1&amp;pid=f7c62f653&amp;color=36,64,97&amp;vtp=1&amp;bt=1&amp;bbb=1&amp;hb=1"/>
              <p:cNvSpPr/>
              <p:nvPr/>
            </p:nvSpPr>
            <p:spPr>
              <a:xfrm>
                <a:off x="539496" y="1181786"/>
                <a:ext cx="11109960" cy="8206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[山东烟台一中2024高二开学考]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四点互不重合且任意三点不共线，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上，则下列式子中能使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成为空间的一个基底的是(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f4a9689bb?vaa=1&amp;vcp=1&amp;vop=1&amp;pid=f7c62f65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81786"/>
                <a:ext cx="11109960" cy="820611"/>
              </a:xfrm>
              <a:prstGeom prst="rect">
                <a:avLst/>
              </a:prstGeom>
              <a:blipFill>
                <a:blip r:embed="rId3"/>
                <a:stretch>
                  <a:fillRect l="-1317" r="-823" b="-17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f4a9689bb.bracket?vaa=1&amp;vcp=1&amp;vop=1&amp;pid=f7c62f653&amp;color=36,64,97&amp;vpa=2&amp;vtp=1&amp;bbb=1"/>
          <p:cNvSpPr/>
          <p:nvPr/>
        </p:nvSpPr>
        <p:spPr>
          <a:xfrm>
            <a:off x="8003794" y="1724329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f4a9689bb.choices?vaa=1&amp;vcp=1&amp;vop=1&amp;pid=f7c62f653&amp;color=36,64,97&amp;vtp=1&amp;bbb=1"/>
              <p:cNvSpPr/>
              <p:nvPr/>
            </p:nvSpPr>
            <p:spPr>
              <a:xfrm>
                <a:off x="539496" y="2003729"/>
                <a:ext cx="11109960" cy="9706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f4a9689bb.choices?vaa=1&amp;vcp=1&amp;vop=1&amp;pid=f7c62f6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03729"/>
                <a:ext cx="11109960" cy="970661"/>
              </a:xfrm>
              <a:prstGeom prst="rect">
                <a:avLst/>
              </a:prstGeom>
              <a:blipFill>
                <a:blip r:embed="rId4"/>
                <a:stretch>
                  <a:fillRect l="-1317" b="-150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f4a9689bb?vaa=1&amp;vcp=1&amp;vop=1&amp;pid=f7c62f653&amp;color=36,64,97&amp;vtp=1&amp;bbb=1&amp;hb=1"/>
              <p:cNvSpPr/>
              <p:nvPr/>
            </p:nvSpPr>
            <p:spPr>
              <a:xfrm>
                <a:off x="539496" y="2980613"/>
                <a:ext cx="11109960" cy="27509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选项A中，若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四点共面，即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A中，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不共面，可以构成基底；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C中，同理,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不共面，可以构成基底；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D中，因为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四点共面，即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共面，无法构成基底；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B中，根据共面向量定理，由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共面，无法构成基底.故选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f4a9689bb?vaa=1&amp;vcp=1&amp;vop=1&amp;pid=f7c62f65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80613"/>
                <a:ext cx="11109960" cy="2750947"/>
              </a:xfrm>
              <a:prstGeom prst="rect">
                <a:avLst/>
              </a:prstGeom>
              <a:blipFill>
                <a:blip r:embed="rId5"/>
                <a:stretch>
                  <a:fillRect l="-1317" r="-2744" b="-51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110b808c?vcp=1&amp;pid=c034d7ff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pic>
        <p:nvPicPr>
          <p:cNvPr id="3" name="QC_5_BD.9_1#46d3af312?htil=1&amp;vaa=1&amp;vcp=1&amp;vop=1&amp;pid=e110b808c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4504" y="1189697"/>
            <a:ext cx="2470066" cy="179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46d3af312?htil=1&amp;vaa=1&amp;vcp=1&amp;vop=1&amp;pid=e110b808c&amp;color=36,64,97&amp;vtp=1&amp;bbb=1&amp;hb=1&amp;hs=1"/>
              <p:cNvSpPr/>
              <p:nvPr/>
            </p:nvSpPr>
            <p:spPr>
              <a:xfrm>
                <a:off x="539496" y="1202396"/>
                <a:ext cx="7946136" cy="12396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如图，在四棱锥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中，四边形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为平行四边形，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上的点，且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𝑃𝑁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𝑁𝑀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5_BD.9_2#46d3af312?htil=1&amp;vaa=1&amp;vcp=1&amp;vop=1&amp;pid=e110b808c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7946136" cy="1239647"/>
              </a:xfrm>
              <a:prstGeom prst="rect">
                <a:avLst/>
              </a:prstGeom>
              <a:blipFill>
                <a:blip r:embed="rId4"/>
                <a:stretch>
                  <a:fillRect l="-1842" b="-112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11_1#46d3af312.bracket?vaa=1&amp;vcp=1&amp;vop=1&amp;pid=e110b808c&amp;color=36,64,97&amp;vpa=3&amp;vtp=1"/>
          <p:cNvSpPr/>
          <p:nvPr/>
        </p:nvSpPr>
        <p:spPr>
          <a:xfrm>
            <a:off x="4807903" y="216016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9_3#46d3af312.choices?htil=1&amp;vaa=1&amp;vcp=1&amp;vop=1&amp;pid=e110b808c&amp;color=36,64,97&amp;vtp=1&amp;bbb=1&amp;hs=1"/>
              <p:cNvSpPr/>
              <p:nvPr/>
            </p:nvSpPr>
            <p:spPr>
              <a:xfrm>
                <a:off x="539496" y="2442360"/>
                <a:ext cx="7946136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202434" algn="l"/>
                    <a:tab pos="4176268" algn="l"/>
                    <a:tab pos="6162802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5_BD.9_3#46d3af312.choices?htil=1&amp;vaa=1&amp;vcp=1&amp;vop=1&amp;pid=e110b808c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2360"/>
                <a:ext cx="7946136" cy="536575"/>
              </a:xfrm>
              <a:prstGeom prst="rect">
                <a:avLst/>
              </a:prstGeom>
              <a:blipFill>
                <a:blip r:embed="rId5"/>
                <a:stretch>
                  <a:fillRect l="-1842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5_AS.10_1#46d3af312?vaa=1&amp;vcp=1&amp;vop=1&amp;pid=e110b808c&amp;color=36,64,97&amp;vtp=1&amp;bbb=1&amp;hb=1&amp;hs=1">
                <a:extLst>
                  <a:ext uri="{FF2B5EF4-FFF2-40B4-BE49-F238E27FC236}">
                    <a16:creationId xmlns:a16="http://schemas.microsoft.com/office/drawing/2014/main" id="{B7B80986-2E1A-864D-2223-2A7445E007DD}"/>
                  </a:ext>
                </a:extLst>
              </p:cNvPr>
              <p:cNvSpPr/>
              <p:nvPr/>
            </p:nvSpPr>
            <p:spPr>
              <a:xfrm>
                <a:off x="539496" y="2978935"/>
                <a:ext cx="11109960" cy="1168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𝐴𝑁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𝐴𝑃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9" name="QC_5_AS.10_1#46d3af312?vaa=1&amp;vcp=1&amp;vop=1&amp;pid=e110b808c&amp;color=36,64,97&amp;vtp=1&amp;bbb=1&amp;hb=1&amp;hs=1">
                <a:extLst>
                  <a:ext uri="{FF2B5EF4-FFF2-40B4-BE49-F238E27FC236}">
                    <a16:creationId xmlns:a16="http://schemas.microsoft.com/office/drawing/2014/main" id="{B7B80986-2E1A-864D-2223-2A7445E007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78935"/>
                <a:ext cx="11109960" cy="1168400"/>
              </a:xfrm>
              <a:prstGeom prst="rect">
                <a:avLst/>
              </a:prstGeom>
              <a:blipFill>
                <a:blip r:embed="rId6"/>
                <a:stretch>
                  <a:fillRect l="-1317" b="-31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5_AS.10_1#46d3af312?vaa=1&amp;vcp=1&amp;vop=1&amp;pid=e110b808c&amp;color=36,64,97&amp;vtp=1&amp;bbb=1&amp;hb=1">
                <a:extLst>
                  <a:ext uri="{FF2B5EF4-FFF2-40B4-BE49-F238E27FC236}">
                    <a16:creationId xmlns:a16="http://schemas.microsoft.com/office/drawing/2014/main" id="{E9FA9753-ABC9-84FC-3526-F2DF15FD5CD7}"/>
                  </a:ext>
                </a:extLst>
              </p:cNvPr>
              <p:cNvSpPr/>
              <p:nvPr/>
            </p:nvSpPr>
            <p:spPr>
              <a:xfrm>
                <a:off x="539496" y="4147335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10" name="QC_5_AS.10_1#46d3af312?vaa=1&amp;vcp=1&amp;vop=1&amp;pid=e110b808c&amp;color=36,64,97&amp;vtp=1&amp;bbb=1&amp;hb=1">
                <a:extLst>
                  <a:ext uri="{FF2B5EF4-FFF2-40B4-BE49-F238E27FC236}">
                    <a16:creationId xmlns:a16="http://schemas.microsoft.com/office/drawing/2014/main" id="{E9FA9753-ABC9-84FC-3526-F2DF15FD5C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47335"/>
                <a:ext cx="11109960" cy="525971"/>
              </a:xfrm>
              <a:prstGeom prst="rect">
                <a:avLst/>
              </a:prstGeom>
              <a:blipFill>
                <a:blip r:embed="rId7"/>
                <a:stretch>
                  <a:fillRect l="-54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9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3_1#cb16c5b25?vaa=1&amp;vcp=1&amp;vop=1&amp;pid=e110b808c&amp;color=36,64,97&amp;vtp=1&amp;bt=1&amp;bbb=1&amp;hb=1"/>
              <p:cNvSpPr/>
              <p:nvPr/>
            </p:nvSpPr>
            <p:spPr>
              <a:xfrm>
                <a:off x="539496" y="1138986"/>
                <a:ext cx="11109960" cy="9860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在正方体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中，已知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为底面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的中心，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的重心，则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5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13_1#cb16c5b25?vaa=1&amp;vcp=1&amp;vop=1&amp;pid=e110b808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38986"/>
                <a:ext cx="11109960" cy="986028"/>
              </a:xfrm>
              <a:prstGeom prst="rect">
                <a:avLst/>
              </a:prstGeom>
              <a:blipFill>
                <a:blip r:embed="rId3"/>
                <a:stretch>
                  <a:fillRect l="-1317" b="-135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5_1#cb16c5b25.blank?vaa=1&amp;vcp=1&amp;vop=1&amp;pid=e110b808c&amp;color=36,64,97&amp;vpa=4&amp;vtp=1&amp;bbb=1&amp;rh=30.98504"/>
              <p:cNvSpPr/>
              <p:nvPr/>
            </p:nvSpPr>
            <p:spPr>
              <a:xfrm>
                <a:off x="3105278" y="1682037"/>
                <a:ext cx="1673225" cy="3935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1" i="1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1" i="1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1" i="1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5_1#cb16c5b25.blank?vaa=1&amp;vcp=1&amp;vop=1&amp;pid=e110b808c&amp;color=36,64,97&amp;vpa=4&amp;vtp=1&amp;bbb=1&amp;rh=30.9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278" y="1682037"/>
                <a:ext cx="1673225" cy="393510"/>
              </a:xfrm>
              <a:prstGeom prst="rect">
                <a:avLst/>
              </a:prstGeom>
              <a:blipFill>
                <a:blip r:embed="rId4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4_1#cb16c5b25?vaa=1&amp;vcp=1&amp;vop=1&amp;pid=e110b808c&amp;color=36,64,97&amp;vtp=1&amp;bbb=1"/>
              <p:cNvSpPr/>
              <p:nvPr/>
            </p:nvSpPr>
            <p:spPr>
              <a:xfrm>
                <a:off x="539496" y="2127109"/>
                <a:ext cx="11109960" cy="109855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𝑂𝐺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𝐵𝐶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4_1#cb16c5b25?vaa=1&amp;vcp=1&amp;vop=1&amp;pid=e110b808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7109"/>
                <a:ext cx="11109960" cy="1098550"/>
              </a:xfrm>
              <a:prstGeom prst="rect">
                <a:avLst/>
              </a:prstGeom>
              <a:blipFill>
                <a:blip r:embed="rId5"/>
                <a:stretch>
                  <a:fillRect l="-1317" b="-7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5_AS.14_2#cb16c5b25?vaa=1&amp;vcp=1&amp;vop=1&amp;pid=e110b808c&amp;color=36,64,97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5736" y="3358691"/>
            <a:ext cx="2697480" cy="254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7_1#0e5e77f35?vaa=1&amp;vcp=1&amp;vop=1&amp;pid=e110b808c&amp;color=36,64,97&amp;vtp=1&amp;bt=1&amp;bbb=1&amp;hb=1"/>
              <p:cNvSpPr/>
              <p:nvPr/>
            </p:nvSpPr>
            <p:spPr>
              <a:xfrm>
                <a:off x="539496" y="1757603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𝒊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𝒌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是空间的一个基底，设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𝒊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𝒌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𝒊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𝒌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𝒊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𝒊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𝒋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𝒌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17_1#0e5e77f35?vaa=1&amp;vcp=1&amp;vop=1&amp;pid=e110b808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57603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9_1#0e5e77f35.blank?vaa=1&amp;vcp=1&amp;vop=1&amp;pid=e110b808c&amp;color=36,64,97&amp;vpa=5&amp;vtp=1&amp;bbb=1"/>
              <p:cNvSpPr/>
              <p:nvPr/>
            </p:nvSpPr>
            <p:spPr>
              <a:xfrm>
                <a:off x="6936487" y="2204960"/>
                <a:ext cx="415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9_1#0e5e77f35.blank?vaa=1&amp;vcp=1&amp;vop=1&amp;pid=e110b808c&amp;color=36,64,97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6487" y="2204960"/>
                <a:ext cx="415925" cy="260350"/>
              </a:xfrm>
              <a:prstGeom prst="rect">
                <a:avLst/>
              </a:prstGeom>
              <a:blipFill>
                <a:blip r:embed="rId4"/>
                <a:stretch>
                  <a:fillRect r="-4412" b="-1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8_1#0e5e77f35?vaa=1&amp;vcp=1&amp;vop=1&amp;pid=e110b808c&amp;color=36,64,97&amp;vtp=1&amp;bbb=1&amp;hb=1"/>
              <p:cNvSpPr/>
              <p:nvPr/>
            </p:nvSpPr>
            <p:spPr>
              <a:xfrm>
                <a:off x="539496" y="2535732"/>
                <a:ext cx="11109960" cy="2768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因为存在实数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𝒊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𝒊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𝒌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𝒊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𝒌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𝒊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𝒌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</m:d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𝒊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</m:d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{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𝒊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𝒌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}是一个基底，所以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𝒊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𝒌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不共面,所以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8_1#0e5e77f35?vaa=1&amp;vcp=1&amp;vop=1&amp;pid=e110b808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35732"/>
                <a:ext cx="11109960" cy="2768600"/>
              </a:xfrm>
              <a:prstGeom prst="rect">
                <a:avLst/>
              </a:prstGeom>
              <a:blipFill>
                <a:blip r:embed="rId5"/>
                <a:stretch>
                  <a:fillRect l="-1317" r="-7574" b="-4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1129</Words>
  <Application>Microsoft Office PowerPoint</Application>
  <PresentationFormat>宽屏</PresentationFormat>
  <Paragraphs>71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2025-10-21T08:40:45Z</dcterms:created>
  <dcterms:modified xsi:type="dcterms:W3CDTF">2025-10-21T08:42:58Z</dcterms:modified>
  <cp:category/>
  <cp:contentStatus/>
</cp:coreProperties>
</file>